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8"/>
  </p:notesMasterIdLst>
  <p:sldIdLst>
    <p:sldId id="2147478570" r:id="rId7"/>
    <p:sldId id="279" r:id="rId8"/>
    <p:sldId id="276" r:id="rId9"/>
    <p:sldId id="277" r:id="rId10"/>
    <p:sldId id="2147478568" r:id="rId11"/>
    <p:sldId id="281" r:id="rId12"/>
    <p:sldId id="272" r:id="rId13"/>
    <p:sldId id="273" r:id="rId14"/>
    <p:sldId id="2147478616" r:id="rId15"/>
    <p:sldId id="2147478569" r:id="rId16"/>
    <p:sldId id="214747861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0" userDrawn="1">
          <p15:clr>
            <a:srgbClr val="A4A3A4"/>
          </p15:clr>
        </p15:guide>
        <p15:guide id="2" pos="5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21E8F3C-980F-0FD6-7368-C9809A4CF8CA}" name="Alana Allen" initials="AA" userId="S::alana.allen@specialgroup.co.nz::624b0f85-e8b4-4412-8c78-28645e5e05ba" providerId="AD"/>
  <p188:author id="{B380F746-54EC-7B62-E2B8-6ECE4DDBCA25}" name="Holly Gascoigne" initials="HG" userId="S::holly.gascoigne@specialgroup.co.nz::0fd9a397-280a-477e-9bdc-d4df38cc7591" providerId="AD"/>
  <p188:author id="{BA370859-A754-552C-612B-2958CC43E3C1}" name="Guest User" initials="GU" userId="S::urn:spo:tenantanon#4b03c0aa-518e-45b0-950f-a3aa00d0f4d2::" providerId="AD"/>
  <p188:author id="{E9492D62-8048-A3AD-E84D-BFBD3690EE45}" name="Rosie Bea Stoddart" initials="RBS" userId="S::rosie.bea-stoddart@specialgroup.co.nz::922507b2-2929-4c49-882d-ff28c6ddfc75" providerId="AD"/>
  <p188:author id="{054E7A92-9B94-FAF0-F51F-5DA1071B4BAD}" name="Rosie Bea Stoddart" initials="RBS" userId="2559431121_tp_dropbox_plus" providerId="Windows Live"/>
  <p188:author id="{39BA05C9-BB81-B6BE-1885-ED441527FDDC}" name="Jess Skyler" initials="JS" userId="S::jess.skyler@specialgroup.co.nz::b8e634ed-7b0b-4645-bba8-1761db920a7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750"/>
    <a:srgbClr val="08A25F"/>
    <a:srgbClr val="7BC6B9"/>
    <a:srgbClr val="1C4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F8305-167A-FD40-B4C0-F73B6C74432E}" v="1" dt="2025-08-29T01:30:36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8"/>
    <p:restoredTop sz="94617"/>
  </p:normalViewPr>
  <p:slideViewPr>
    <p:cSldViewPr snapToGrid="0" showGuides="1">
      <p:cViewPr varScale="1">
        <p:scale>
          <a:sx n="111" d="100"/>
          <a:sy n="111" d="100"/>
        </p:scale>
        <p:origin x="464" y="192"/>
      </p:cViewPr>
      <p:guideLst>
        <p:guide orient="horz" pos="640"/>
        <p:guide pos="5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microsoft.com/office/2018/10/relationships/authors" Target="author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E291250-32DE-4EC7-84DB-BE8067431C8B}" type="datetimeFigureOut">
              <a:rPr lang="en-NZ" smtClean="0"/>
              <a:pPr/>
              <a:t>29/08/2025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0913A43-166B-4DEC-BD6B-B6DF4C77AC9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9900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exposedami.co.nz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701" marR="3081" indent="0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 is brought to you by Own Your Online, a platform of cyber security information for the general public and small to medium businesses.</a:t>
            </a:r>
          </a:p>
          <a:p>
            <a:pPr marL="7701" marR="3081" indent="0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None/>
            </a:pPr>
            <a:endParaRPr lang="en-US" sz="120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 marR="2540">
              <a:lnSpc>
                <a:spcPts val="3202"/>
              </a:lnSpc>
              <a:spcBef>
                <a:spcPts val="697"/>
              </a:spcBef>
            </a:pPr>
            <a:r>
              <a:rPr lang="en-US" sz="1200">
                <a:solidFill>
                  <a:srgbClr val="1D4750"/>
                </a:solidFill>
                <a:latin typeface="Arial"/>
                <a:cs typeface="Arial"/>
              </a:rPr>
              <a:t>Own Your Online is backed by the government’s National Cyber Security Centre</a:t>
            </a:r>
            <a:r>
              <a:rPr lang="en-US">
                <a:solidFill>
                  <a:srgbClr val="1D4750"/>
                </a:solidFill>
                <a:latin typeface="Arial"/>
                <a:cs typeface="Arial"/>
              </a:rPr>
              <a:t> (NCSC).</a:t>
            </a:r>
            <a:endParaRPr lang="en-US" sz="1200">
              <a:solidFill>
                <a:srgbClr val="1D475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097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Over half of New Zealanders experienced an online security attack in the last 6 months but a lot of us still don’t think it will happen to us. </a:t>
            </a:r>
          </a:p>
          <a:p>
            <a:endParaRPr lang="en-US"/>
          </a:p>
          <a:p>
            <a:r>
              <a:rPr lang="en-US"/>
              <a:t>As we all know from news coverage, friends and family online incidents are affecting more and more people in New Zealand either directly or indirectly.</a:t>
            </a:r>
          </a:p>
          <a:p>
            <a:endParaRPr lang="en-US"/>
          </a:p>
          <a:p>
            <a:r>
              <a:rPr lang="en-US"/>
              <a:t>For small to medium businesses it’s also over 50%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/>
              <a:t>[source:  TRA consumer research 2025]</a:t>
            </a:r>
          </a:p>
          <a:p>
            <a:endParaRPr lang="en-US"/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764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NZ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Our latest research tells us that New Zealanders lose around $1.6 billion per year to online security incidents. </a:t>
            </a:r>
            <a:endParaRPr lang="en-US">
              <a:solidFill>
                <a:srgbClr val="444444"/>
              </a:solidFill>
              <a:effectLst/>
              <a:highlight>
                <a:srgbClr val="F5F5F5"/>
              </a:highlight>
            </a:endParaRPr>
          </a:p>
          <a:p>
            <a:pPr algn="l" rtl="0" fontAlgn="base"/>
            <a:endParaRPr lang="en-US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/>
            <a:r>
              <a:rPr lang="en-NZ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Over half of New Zealanders experienced an online security attack in the last 6 months but a lot of us still don’t think it will happen to us. </a:t>
            </a:r>
          </a:p>
          <a:p>
            <a:pPr algn="l" rtl="0" fontAlgn="base"/>
            <a:endParaRPr lang="en-NZ" u="none" strike="noStrike">
              <a:solidFill>
                <a:srgbClr val="000000"/>
              </a:solidFill>
              <a:effectLst/>
              <a:highlight>
                <a:srgbClr val="F5F5F5"/>
              </a:highlight>
            </a:endParaRPr>
          </a:p>
          <a:p>
            <a:pPr algn="l" rtl="0" fontAlgn="base"/>
            <a:r>
              <a:rPr lang="en-NZ" sz="1200" b="0" i="0" kern="1200">
                <a:solidFill>
                  <a:schemeClr val="tx1"/>
                </a:solidFill>
                <a:effectLst/>
                <a:highlight>
                  <a:srgbClr val="F5F5F5"/>
                </a:highlight>
                <a:latin typeface="Arial" panose="020B0604020202020204" pitchFamily="34" charset="0"/>
                <a:ea typeface="+mn-ea"/>
                <a:cs typeface="+mn-cs"/>
              </a:rPr>
              <a:t>No one is immune from being targeted by cyber crime. </a:t>
            </a:r>
            <a:r>
              <a:rPr lang="en-NZ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But it’s not just the financial loss: cyber security incidents are usually stressful and time consuming and can have bigger implications than just us.</a:t>
            </a:r>
          </a:p>
          <a:p>
            <a:pPr algn="l" rtl="0" fontAlgn="base"/>
            <a:endParaRPr lang="en-US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/>
            <a:r>
              <a:rPr lang="en-NZ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And they often result in the loss of information and data – that can have further impacts on you, your friends, or people you work with if it falls into the hands of cyber criminals.</a:t>
            </a:r>
          </a:p>
          <a:p>
            <a:pPr algn="l" rtl="0" fontAlgn="base"/>
            <a:endParaRPr lang="en-NZ" u="none" strike="noStrike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/>
              <a:t>[source:  TRA consumer research 2025]</a:t>
            </a:r>
          </a:p>
          <a:p>
            <a:pPr algn="l" rtl="0" fontAlgn="base"/>
            <a:endParaRPr lang="en-US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0495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Cyber Smart Week 2025 is all about </a:t>
            </a:r>
            <a:r>
              <a:rPr lang="en-NZ" b="1"/>
              <a:t>taking a moment to own it. </a:t>
            </a:r>
          </a:p>
          <a:p>
            <a:endParaRPr lang="en-NZ"/>
          </a:p>
          <a:p>
            <a:r>
              <a:rPr lang="en-NZ"/>
              <a:t>Taking simple steps to take ownership of our online security goes a long way to protecting ourselves, workplaces, family and community. </a:t>
            </a:r>
          </a:p>
          <a:p>
            <a:endParaRPr lang="en-NZ"/>
          </a:p>
          <a:p>
            <a:r>
              <a:rPr lang="en-NZ"/>
              <a:t>We’re focusing on using long and unique passwords and turning on two-factor authentication but there’s more to choose from.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3509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Starting with two simple steps we can all do to help make a difference to our security (these steps helps your </a:t>
            </a:r>
            <a:r>
              <a:rPr lang="en-NZ" err="1"/>
              <a:t>wh</a:t>
            </a:r>
            <a:r>
              <a:rPr lang="mi-NZ"/>
              <a:t>ā</a:t>
            </a:r>
            <a:r>
              <a:rPr lang="en-NZ" err="1"/>
              <a:t>nau</a:t>
            </a:r>
            <a:r>
              <a:rPr lang="en-NZ"/>
              <a:t>, our organisation and keeps our place of work secure)</a:t>
            </a:r>
          </a:p>
          <a:p>
            <a:endParaRPr lang="en-NZ"/>
          </a:p>
          <a:p>
            <a:r>
              <a:rPr lang="en-NZ"/>
              <a:t>Quick stats (if you would like to use)</a:t>
            </a:r>
          </a:p>
          <a:p>
            <a:r>
              <a:rPr lang="en-NZ"/>
              <a:t>We know from NCSC research that:</a:t>
            </a:r>
          </a:p>
          <a:p>
            <a:r>
              <a:rPr lang="en-NZ"/>
              <a:t>46% of New Zealanders use the same passwords across their main online accounts.</a:t>
            </a:r>
          </a:p>
          <a:p>
            <a:r>
              <a:rPr lang="en-NZ"/>
              <a:t>And around a third of New Zealanders do not use two-factor authentication for their main accounts.</a:t>
            </a:r>
          </a:p>
          <a:p>
            <a:endParaRPr lang="en-NZ"/>
          </a:p>
          <a:p>
            <a:r>
              <a:rPr lang="en-NZ"/>
              <a:t>Usually, the reason people don’t act is not because they don’t know how – the main reasons are because they can’t be bothered or they keep forgetting to.</a:t>
            </a:r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8383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A long password is a strong password. </a:t>
            </a:r>
            <a:r>
              <a:rPr lang="en-NZ" sz="12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 long, unique password (with 16+ characters) can take billions of years to crack.</a:t>
            </a:r>
            <a:endParaRPr lang="en-NZ"/>
          </a:p>
          <a:p>
            <a:endParaRPr lang="en-NZ"/>
          </a:p>
          <a:p>
            <a:r>
              <a:rPr lang="en-NZ"/>
              <a:t>Don’t worry about making it super complex with lots of symbols and numbers – focus on length. Make it easy to remember by using a passphrase of four or more random words.</a:t>
            </a:r>
          </a:p>
          <a:p>
            <a:endParaRPr lang="en-NZ"/>
          </a:p>
          <a:p>
            <a:r>
              <a:rPr lang="en-NZ"/>
              <a:t>Avoid common patterns and personal information.</a:t>
            </a:r>
          </a:p>
          <a:p>
            <a:endParaRPr lang="en-NZ"/>
          </a:p>
          <a:p>
            <a:r>
              <a:rPr lang="en-NZ"/>
              <a:t>You should have a different password for each account.  The reason for this is that passwords are sometimes exposed in data breaches, if a cybercriminal gets hold of your password for something low value like a loyalty card, but if you use the same password for your email or banking, then they can get into those easily.</a:t>
            </a:r>
          </a:p>
          <a:p>
            <a:endParaRPr lang="en-NZ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/>
              <a:t>Using a password manager makes it much easier to store all your different passwords.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/>
          </a:p>
          <a:p>
            <a:r>
              <a:rPr lang="en-NZ">
                <a:latin typeface="Arial"/>
                <a:cs typeface="Arial"/>
              </a:rPr>
              <a:t>You can check</a:t>
            </a:r>
            <a:r>
              <a:rPr lang="en-US">
                <a:latin typeface="Arial"/>
                <a:cs typeface="Arial"/>
              </a:rPr>
              <a:t> if your email account (and therefore password) has been compromised at www.howexposedami.co.nz from 6 October. If anything comes up on the list, change your password for that account immediately.</a:t>
            </a:r>
            <a:endParaRPr lang="en-NZ">
              <a:latin typeface="Arial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Check out the </a:t>
            </a:r>
            <a:r>
              <a:rPr lang="en-US" b="1">
                <a:latin typeface="Arial"/>
                <a:cs typeface="Arial"/>
              </a:rPr>
              <a:t>How Exposed Am I</a:t>
            </a:r>
            <a:r>
              <a:rPr lang="en-US">
                <a:latin typeface="Arial"/>
                <a:cs typeface="Arial"/>
              </a:rPr>
              <a:t> campaign at </a:t>
            </a:r>
            <a:r>
              <a:rPr lang="en-US">
                <a:latin typeface="Arial"/>
                <a:cs typeface="Arial"/>
                <a:hlinkClick r:id="rId3"/>
              </a:rPr>
              <a:t>www.howexposedami.co.nz</a:t>
            </a:r>
            <a:r>
              <a:rPr lang="en-US">
                <a:latin typeface="Arial"/>
                <a:cs typeface="Arial"/>
              </a:rPr>
              <a:t> from 6 October.</a:t>
            </a:r>
            <a:endParaRPr lang="en-US">
              <a:cs typeface="Arial"/>
            </a:endParaRPr>
          </a:p>
          <a:p>
            <a:endParaRPr lang="en-NZ"/>
          </a:p>
          <a:p>
            <a:r>
              <a:rPr lang="en-NZ" b="1"/>
              <a:t>Is there anything here you would like to add about your passwords expectations for your key business accounts?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7C623-B515-452D-B8E2-15F52BBF141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6204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Two-factor authentication or 2FA can be referred to </a:t>
            </a:r>
            <a:r>
              <a:rPr lang="en-NZ" sz="18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 a variety of ways - multi-factor authentication (MFA), two-step verification (2SV) for example.</a:t>
            </a:r>
          </a:p>
          <a:p>
            <a:endParaRPr lang="en-NZ" sz="18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800">
                <a:ea typeface="Aptos" panose="020B0004020202020204" pitchFamily="34" charset="0"/>
                <a:cs typeface="Arial" panose="020B0604020202020204" pitchFamily="34" charset="0"/>
              </a:rPr>
              <a:t>2FA is one of the most effective ways to keep your online accounts secure. It can </a:t>
            </a:r>
            <a:r>
              <a:rPr lang="en-NZ" sz="12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help stop 99% of automated online attacks.</a:t>
            </a:r>
            <a:endParaRPr lang="en-NZ" sz="1800"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NZ" sz="1800"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b="1" kern="100">
                <a:effectLst/>
                <a:latin typeface="Arial"/>
                <a:ea typeface="Aptos" panose="020B0004020202020204" pitchFamily="34" charset="0"/>
                <a:cs typeface="Arial"/>
              </a:rPr>
              <a:t>How 2FA works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kern="100">
                <a:effectLst/>
                <a:ea typeface="Aptos" panose="020B0004020202020204" pitchFamily="34" charset="0"/>
                <a:cs typeface="Arial" panose="020B0604020202020204" pitchFamily="34" charset="0"/>
              </a:rPr>
              <a:t>You log in to your accounts with your username and password. Then with 2FA enabled before getting access to your account, you need a temporary code, either from an authentication app or a text message with a one-off code to use.    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kern="100">
                <a:effectLst/>
                <a:ea typeface="Aptos" panose="020B0004020202020204" pitchFamily="34" charset="0"/>
                <a:cs typeface="Arial" panose="020B0604020202020204" pitchFamily="34" charset="0"/>
              </a:rPr>
              <a:t>This is a common example of how 2FA can work. </a:t>
            </a:r>
          </a:p>
          <a:p>
            <a:r>
              <a:rPr lang="en-NZ" sz="18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NZ" sz="1800" kern="100">
                <a:solidFill>
                  <a:srgbClr val="000000"/>
                </a:solidFill>
                <a:effectLst/>
                <a:latin typeface="Arial"/>
                <a:ea typeface="Aptos" panose="020B0004020202020204" pitchFamily="34" charset="0"/>
                <a:cs typeface="Arial"/>
              </a:rPr>
              <a:t>NCSC recommends using the option of a security key</a:t>
            </a:r>
            <a:r>
              <a:rPr lang="en-NZ" sz="1800" kern="100">
                <a:effectLst/>
                <a:latin typeface="Arial"/>
                <a:ea typeface="Aptos" panose="020B0004020202020204" pitchFamily="34" charset="0"/>
                <a:cs typeface="Arial"/>
              </a:rPr>
              <a:t> </a:t>
            </a:r>
            <a:r>
              <a:rPr lang="en-NZ" sz="1800" kern="100">
                <a:solidFill>
                  <a:srgbClr val="000000"/>
                </a:solidFill>
                <a:effectLst/>
                <a:latin typeface="Arial"/>
                <a:ea typeface="Aptos" panose="020B0004020202020204" pitchFamily="34" charset="0"/>
                <a:cs typeface="Arial"/>
              </a:rPr>
              <a:t>or an authentication app where these are available to you. Any 2FA is better than none, but these methods are more secure than SMS and email. </a:t>
            </a:r>
            <a:r>
              <a:rPr lang="en-NZ" sz="1800" kern="100">
                <a:effectLst/>
                <a:latin typeface="Arial"/>
                <a:ea typeface="Aptos" panose="020B0004020202020204" pitchFamily="34" charset="0"/>
                <a:cs typeface="Arial"/>
              </a:rPr>
              <a:t>  </a:t>
            </a:r>
          </a:p>
          <a:p>
            <a:pPr>
              <a:spcAft>
                <a:spcPts val="800"/>
              </a:spcAft>
            </a:pPr>
            <a:r>
              <a:rPr lang="en-NZ" sz="1800" kern="1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NZ" sz="1800" b="1"/>
              <a:t>Is there anything here you would like to add about 2FA expectations to your workplace?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7C623-B515-452D-B8E2-15F52BBF141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0709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10889-E3C3-E87D-1A34-7C6576DD4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2AF951-9049-4804-6775-EE7F26BAEF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7521DF-CC50-E9C5-FF61-E4FEF119E2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Time for action!  Make a list of things to tackle for yourself or work from our list.</a:t>
            </a:r>
          </a:p>
          <a:p>
            <a:endParaRPr lang="en-NZ"/>
          </a:p>
          <a:p>
            <a:r>
              <a:rPr lang="en-NZ"/>
              <a:t>Passwords – this is a big job – just start with one password a day </a:t>
            </a:r>
          </a:p>
          <a:p>
            <a:endParaRPr lang="en-NZ"/>
          </a:p>
          <a:p>
            <a:r>
              <a:rPr lang="en-NZ"/>
              <a:t>2FA – download an authentication app and enable one account a 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BF856-667A-8E65-7FDC-1788B76CE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070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32676-FF3A-233F-0CD0-7E96BF508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81F89C-C49E-67DF-B4D5-65FFF7EAEA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DB064F-FCB4-25CA-C900-CCFD07BF30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400" b="1"/>
              <a:t>Optional activity</a:t>
            </a:r>
          </a:p>
          <a:p>
            <a:endParaRPr lang="en-NZ" b="0"/>
          </a:p>
          <a:p>
            <a:r>
              <a:rPr lang="en-NZ" b="0"/>
              <a:t>Let the </a:t>
            </a:r>
            <a:r>
              <a:rPr lang="en-NZ" b="0" err="1"/>
              <a:t>passblot</a:t>
            </a:r>
            <a:r>
              <a:rPr lang="en-NZ" b="0"/>
              <a:t> reveal a password unique to you. </a:t>
            </a:r>
          </a:p>
          <a:p>
            <a:endParaRPr lang="en-NZ" b="0"/>
          </a:p>
          <a:p>
            <a:r>
              <a:rPr lang="en-NZ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In </a:t>
            </a:r>
            <a:r>
              <a:rPr lang="en-NZ">
                <a:latin typeface="Arial"/>
                <a:cs typeface="Arial"/>
              </a:rPr>
              <a:t>the supporter pack</a:t>
            </a:r>
            <a:r>
              <a:rPr lang="en-NZ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, you’ll find a series of ‘inkblot’ posters that challenge your team to create a strong passphrase from whatever they see in them. </a:t>
            </a:r>
            <a:r>
              <a:rPr lang="en-NZ">
                <a:latin typeface="Arial"/>
                <a:cs typeface="Arial"/>
              </a:rPr>
              <a:t>Encourage them to keep what they see to themselves (not to share passwords with each other)  – but keep it fun and interactive.</a:t>
            </a:r>
            <a:endParaRPr lang="en-NZ" sz="1200" b="0" i="0" kern="120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endParaRPr lang="en-NZ" sz="1200" b="0" i="0" kern="120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en-NZ" sz="12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It's a fun way to create a unique, long password – try it with them now and challenge people to start thinking differently. </a:t>
            </a:r>
            <a:endParaRPr lang="en-NZ" b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9985C-59E7-C0F4-CCB1-648B46F411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7C623-B515-452D-B8E2-15F52BBF1412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2259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6D7F-15A9-69CA-7D1D-64885612B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74255F-CDB9-0FE6-C72E-EF78E91557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8429B-C84C-B90E-41FF-45C8BFBE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FA281-1343-22E5-AD53-3E00F7BE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50702-03C2-3FE8-CD3E-B3844B90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169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16769-B84E-5C4D-BA40-7E7E54E8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645105-401D-C78E-90CD-BB0995201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E50DF-6021-BBCE-5801-3165B10A5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4434A-7083-FCC5-0608-813D8EB6F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385BF-D1F4-52EB-565F-539478AEA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441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EC76A2-22C8-0C92-7E51-2B20431599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37ED6A-4EB3-6835-651C-BBE612705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324A-EF1B-9244-AF7A-AB4C8585A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288D0-B71E-DECE-DFE9-0B111B46C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CAA41-F226-231C-3C83-048E0D31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2500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71689" y="196704"/>
            <a:ext cx="2198488" cy="663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9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717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AC889-E4F6-C194-E539-0A559C17B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4D975-E8B3-295F-8319-C7B4A44F5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9A09-6D2D-CF27-72C8-B7759B4F5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BB7D3-FE2E-682B-3278-2EB3D7E6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2CA8-784E-4D5E-0E93-9A3C124B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926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F36D3-9791-AEE6-4940-C1598EC2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9BE5D-9C43-B2A5-37F3-E631990F1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DEC1E-4ECA-B564-1155-DF3E368E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A7EAC-A4BE-0730-C20E-85E6412A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6CA61-B4D9-30EE-4D2B-199559D5B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780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37E08-16B9-5B8F-7418-409F7D88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0308-E90C-2377-CA03-BAB17D83D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708D7F-DD09-884B-D68E-85F74A1B2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33C9C-8473-3436-393B-D4DD95D66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E3B2F-7B6F-657E-6631-D48EC0EA2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E831E-CEF2-6D17-4166-2EC6BEE0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162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4CA9-532B-3F65-47E1-A9906D89E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4BD62-B06E-8099-78CC-E183B66B9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5F4093-8511-033E-92B4-F066C33C6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8007A-661E-FA2D-F32E-3F9D18DBE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9AE537-0CBA-5B48-3D2C-F51E451A0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6B3B97-FC58-A4DC-66B5-65BB53B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1E68E1-68C0-B788-1ED9-D2929641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E6622-F93A-42C0-5D26-1FE207B5D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563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80A24-B700-D633-A4DE-2F6932F48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9F3B53-8373-68B7-930E-07EA046F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1C2D45-2F60-C1C4-4235-5832A77EB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A2A61-837C-F28E-4574-1E2D5B466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615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F7AF45-682B-71A2-5721-6784F47EC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8F647-9B00-8B57-6FF5-D113A53E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67D7D-6358-149E-B086-CB7BCDCC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2785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CC469-3B52-07CE-420C-4EB919AF3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F2BF2-9C7F-B0DD-92DE-3C5A6E18A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1FD9B-978B-BC26-1D9E-60D032860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2A8B42-EF97-33F2-4C99-8578D423E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AD858-8B3D-DBE8-34CC-974E677D4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77FF9-CE71-7F44-A465-4BBDA9CB0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16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E713C-DF95-BFA7-7855-29C0F0176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83B709-AEF5-5888-794C-0601562DBB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93E98-AEC7-34C7-3E3B-0C49C210E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BE718-60B9-02D1-46A9-9BA21F6BF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29/08/2025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E47C0-F4B3-DACE-1E20-81BFAD09C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177F5-B6C5-1BDB-DF48-D201FDF7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390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154611-D9EA-5E4C-4B89-F5A93952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4CE03-5D14-C232-CCA4-CBBF0E198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25DA2-4D5C-ECFF-2F29-3239438460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2186A8E-4818-4DFF-866F-909902383CA0}" type="datetimeFigureOut">
              <a:rPr lang="en-NZ" smtClean="0"/>
              <a:pPr/>
              <a:t>29/08/2025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C24A9-A669-8A99-FDB2-DC1B15D25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0150-243B-DD14-DC11-8656D7EA0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AB0C205-08D2-42A6-97C8-643670073E1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754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blue background&#10;&#10;AI-generated content may be incorrect.">
            <a:extLst>
              <a:ext uri="{FF2B5EF4-FFF2-40B4-BE49-F238E27FC236}">
                <a16:creationId xmlns:a16="http://schemas.microsoft.com/office/drawing/2014/main" id="{A5A692D6-55C6-83C1-035F-9BD9088542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499" y="-10599"/>
            <a:ext cx="12237566" cy="6882045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803275" y="2382990"/>
            <a:ext cx="8136390" cy="2092020"/>
          </a:xfrm>
          <a:prstGeom prst="rect">
            <a:avLst/>
          </a:prstGeom>
        </p:spPr>
        <p:txBody>
          <a:bodyPr vert="horz" wrap="square" lIns="0" tIns="129767" rIns="0" bIns="0" rtlCol="0" anchor="t">
            <a:spAutoFit/>
          </a:bodyPr>
          <a:lstStyle/>
          <a:p>
            <a:pPr marL="7701" marR="3081">
              <a:lnSpc>
                <a:spcPts val="4796"/>
              </a:lnSpc>
              <a:spcBef>
                <a:spcPts val="1022"/>
              </a:spcBef>
            </a:pPr>
            <a:r>
              <a:rPr lang="en-AU" sz="4791" b="1" spc="-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</a:t>
            </a:r>
            <a:br>
              <a:rPr lang="en-AU" sz="3275" spc="-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3275" spc="-9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– 12 October 2025</a:t>
            </a:r>
            <a:endParaRPr lang="en-AU" sz="3275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4796"/>
              </a:lnSpc>
              <a:spcBef>
                <a:spcPts val="1022"/>
              </a:spcBef>
            </a:pPr>
            <a:endParaRPr lang="en-AU" sz="363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white letter on a black background&#10;&#10;AI-generated content may be incorrect.">
            <a:extLst>
              <a:ext uri="{FF2B5EF4-FFF2-40B4-BE49-F238E27FC236}">
                <a16:creationId xmlns:a16="http://schemas.microsoft.com/office/drawing/2014/main" id="{F579F764-409F-8DE8-9ED8-ADD6460981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60" y="5854366"/>
            <a:ext cx="1053776" cy="225789"/>
          </a:xfrm>
          <a:prstGeom prst="rect">
            <a:avLst/>
          </a:prstGeom>
        </p:spPr>
      </p:pic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EC982113-BF67-4DB5-EBB7-EEAFF358FA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888" y="637468"/>
            <a:ext cx="1741814" cy="8492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86232-997E-58E4-41E1-46769F94B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>
            <a:extLst>
              <a:ext uri="{FF2B5EF4-FFF2-40B4-BE49-F238E27FC236}">
                <a16:creationId xmlns:a16="http://schemas.microsoft.com/office/drawing/2014/main" id="{BF04554C-EF09-E323-5BC2-0BB5B01954E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03275" y="968621"/>
            <a:ext cx="9220251" cy="1116938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What password can </a:t>
            </a:r>
            <a:br>
              <a:rPr lang="en-NZ" sz="4000" b="1" spc="-150" dirty="0">
                <a:solidFill>
                  <a:srgbClr val="1D4750"/>
                </a:solidFill>
              </a:rPr>
            </a:br>
            <a:r>
              <a:rPr lang="en-NZ" sz="4000" b="1" spc="-150" dirty="0">
                <a:solidFill>
                  <a:srgbClr val="1D4750"/>
                </a:solidFill>
              </a:rPr>
              <a:t>only you see?</a:t>
            </a:r>
            <a:endParaRPr lang="en-US" sz="4000" b="1" spc="-150" dirty="0">
              <a:solidFill>
                <a:srgbClr val="1D4750"/>
              </a:solidFill>
            </a:endParaRPr>
          </a:p>
        </p:txBody>
      </p:sp>
      <p:pic>
        <p:nvPicPr>
          <p:cNvPr id="37" name="Picture 3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0F88583-BC1F-AE93-5BAE-B8AA624CE5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sp>
        <p:nvSpPr>
          <p:cNvPr id="7" name="object 34">
            <a:extLst>
              <a:ext uri="{FF2B5EF4-FFF2-40B4-BE49-F238E27FC236}">
                <a16:creationId xmlns:a16="http://schemas.microsoft.com/office/drawing/2014/main" id="{3813B07B-BDEB-4806-6D56-E0B32A502D61}"/>
              </a:ext>
            </a:extLst>
          </p:cNvPr>
          <p:cNvSpPr txBox="1"/>
          <p:nvPr/>
        </p:nvSpPr>
        <p:spPr>
          <a:xfrm>
            <a:off x="800595" y="2531747"/>
            <a:ext cx="6481354" cy="1382123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Describe what you see in four or more words.</a:t>
            </a:r>
            <a:endParaRPr lang="en-US" sz="2200" dirty="0">
              <a:latin typeface="Arial" panose="020B0604020202020204" pitchFamily="34" charset="0"/>
            </a:endParaRP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Add a number or symbol.</a:t>
            </a:r>
            <a:endParaRPr lang="en-NZ" sz="2200" dirty="0">
              <a:latin typeface="Arial" panose="020B0604020202020204" pitchFamily="34" charset="0"/>
            </a:endParaRP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Use as a long, strong, unique password.</a:t>
            </a:r>
          </a:p>
        </p:txBody>
      </p:sp>
      <p:pic>
        <p:nvPicPr>
          <p:cNvPr id="6" name="Picture 5" descr="A blue and purple watercolor blot&#10;&#10;AI-generated content may be incorrect.">
            <a:extLst>
              <a:ext uri="{FF2B5EF4-FFF2-40B4-BE49-F238E27FC236}">
                <a16:creationId xmlns:a16="http://schemas.microsoft.com/office/drawing/2014/main" id="{A872296F-6576-DD11-5279-7A4911F088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147" y="1143642"/>
            <a:ext cx="3002603" cy="4248629"/>
          </a:xfrm>
          <a:prstGeom prst="rect">
            <a:avLst/>
          </a:prstGeom>
          <a:ln>
            <a:solidFill>
              <a:srgbClr val="7462E2"/>
            </a:solidFill>
          </a:ln>
        </p:spPr>
      </p:pic>
    </p:spTree>
    <p:extLst>
      <p:ext uri="{BB962C8B-B14F-4D97-AF65-F5344CB8AC3E}">
        <p14:creationId xmlns:p14="http://schemas.microsoft.com/office/powerpoint/2010/main" val="341945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C68EC-FB5F-6515-6053-FDBC98BC8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and blue background&#10;&#10;AI-generated content may be incorrect.">
            <a:extLst>
              <a:ext uri="{FF2B5EF4-FFF2-40B4-BE49-F238E27FC236}">
                <a16:creationId xmlns:a16="http://schemas.microsoft.com/office/drawing/2014/main" id="{DD9E9989-95FA-5E96-1DE7-2F3FFDD171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499" y="-10599"/>
            <a:ext cx="12237566" cy="6882045"/>
          </a:xfrm>
          <a:prstGeom prst="rect">
            <a:avLst/>
          </a:prstGeom>
        </p:spPr>
      </p:pic>
      <p:sp>
        <p:nvSpPr>
          <p:cNvPr id="32" name="object 32">
            <a:extLst>
              <a:ext uri="{FF2B5EF4-FFF2-40B4-BE49-F238E27FC236}">
                <a16:creationId xmlns:a16="http://schemas.microsoft.com/office/drawing/2014/main" id="{D1727809-963F-8BE5-8DA6-87210B5A23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03275" y="2375305"/>
            <a:ext cx="5574854" cy="624496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lnSpc>
                <a:spcPct val="100000"/>
              </a:lnSpc>
              <a:spcBef>
                <a:spcPts val="70"/>
              </a:spcBef>
            </a:pPr>
            <a:r>
              <a:rPr lang="en-AU" sz="4000" b="1" spc="-91" dirty="0">
                <a:solidFill>
                  <a:schemeClr val="bg1"/>
                </a:solidFill>
                <a:cs typeface="Arial" panose="020B0604020202020204" pitchFamily="34" charset="0"/>
              </a:rPr>
              <a:t>Thank you.</a:t>
            </a:r>
          </a:p>
        </p:txBody>
      </p:sp>
      <p:pic>
        <p:nvPicPr>
          <p:cNvPr id="15" name="Picture 1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9A9EC051-B8E3-29BA-CFE2-2F0306D76A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333" y="549838"/>
            <a:ext cx="1203270" cy="265656"/>
          </a:xfrm>
          <a:prstGeom prst="rect">
            <a:avLst/>
          </a:prstGeom>
        </p:spPr>
      </p:pic>
      <p:pic>
        <p:nvPicPr>
          <p:cNvPr id="12" name="Picture 1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4FFC4ED9-21BD-F553-D1E8-508BAD2121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00" y="512123"/>
            <a:ext cx="703056" cy="34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5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6EC6F8-E00A-9C5D-06B7-B0E19ACF9B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" y="-12011"/>
            <a:ext cx="12188640" cy="6855454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57854"/>
            <a:ext cx="8206254" cy="56294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What is Cyber Smart Week?</a:t>
            </a:r>
            <a:endParaRPr lang="en-US" sz="4000" b="1" spc="-150" dirty="0"/>
          </a:p>
        </p:txBody>
      </p:sp>
      <p:sp>
        <p:nvSpPr>
          <p:cNvPr id="33" name="object 33"/>
          <p:cNvSpPr txBox="1"/>
          <p:nvPr/>
        </p:nvSpPr>
        <p:spPr>
          <a:xfrm>
            <a:off x="803275" y="2011171"/>
            <a:ext cx="7654925" cy="2066959"/>
          </a:xfrm>
          <a:prstGeom prst="rect">
            <a:avLst/>
          </a:prstGeom>
        </p:spPr>
        <p:txBody>
          <a:bodyPr vert="horz" wrap="square" lIns="0" tIns="88565" rIns="0" bIns="0" rtlCol="0" anchor="t">
            <a:spAutoFit/>
          </a:bodyPr>
          <a:lstStyle/>
          <a:p>
            <a:pPr marL="7620" marR="2540">
              <a:spcBef>
                <a:spcPts val="697"/>
              </a:spcBef>
            </a:pPr>
            <a:r>
              <a:rPr lang="en-US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 is an annual event, raising the importance of being secure online and encouraging New Zealanders to take simple yet effective steps to protect their online lives. </a:t>
            </a: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 marR="2540">
              <a:lnSpc>
                <a:spcPts val="3202"/>
              </a:lnSpc>
              <a:spcBef>
                <a:spcPts val="697"/>
              </a:spcBef>
            </a:pP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 marR="2540">
              <a:lnSpc>
                <a:spcPts val="3202"/>
              </a:lnSpc>
              <a:spcBef>
                <a:spcPts val="697"/>
              </a:spcBef>
            </a:pP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D6072F3-8E07-4B97-5007-B87570C2F4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9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3E8721-A83B-DF9A-7B84-A7DE650E8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4" y="-10901"/>
            <a:ext cx="12188640" cy="6855454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79656"/>
            <a:ext cx="7917686" cy="1116938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spcBef>
                <a:spcPts val="70"/>
              </a:spcBef>
            </a:pPr>
            <a:r>
              <a:rPr lang="en-US" sz="4000" b="1" spc="-150" dirty="0">
                <a:solidFill>
                  <a:srgbClr val="1D4750"/>
                </a:solidFill>
              </a:rPr>
              <a:t>If you’re online, you’re a potential target</a:t>
            </a:r>
            <a:endParaRPr lang="en-NZ" sz="4000" b="1" spc="-150" dirty="0">
              <a:solidFill>
                <a:srgbClr val="1D4750"/>
              </a:solidFill>
            </a:endParaRPr>
          </a:p>
        </p:txBody>
      </p:sp>
      <p:pic>
        <p:nvPicPr>
          <p:cNvPr id="28" name="Picture 2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934C313-6B39-D1F0-A769-497403D19B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F82A5ED-7E1F-5F2D-5D0D-13D2FADD1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959" y="2500584"/>
            <a:ext cx="3265134" cy="128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23315EA-DCDE-8746-A9B0-C39307C8E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870" y="2469154"/>
            <a:ext cx="3158260" cy="128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screenshot of a website">
            <a:extLst>
              <a:ext uri="{FF2B5EF4-FFF2-40B4-BE49-F238E27FC236}">
                <a16:creationId xmlns:a16="http://schemas.microsoft.com/office/drawing/2014/main" id="{F0AF70F9-089B-7481-00B8-5B8AB7DCF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"/>
          <a:stretch>
            <a:fillRect/>
          </a:stretch>
        </p:blipFill>
        <p:spPr bwMode="auto">
          <a:xfrm>
            <a:off x="6525353" y="4311583"/>
            <a:ext cx="3243945" cy="179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A person talking on a cell phone&#10;&#10;AI-generated content may be incorrect.">
            <a:extLst>
              <a:ext uri="{FF2B5EF4-FFF2-40B4-BE49-F238E27FC236}">
                <a16:creationId xmlns:a16="http://schemas.microsoft.com/office/drawing/2014/main" id="{B2A13A52-AF51-47A7-38FD-33F221C82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3"/>
          <a:stretch>
            <a:fillRect/>
          </a:stretch>
        </p:blipFill>
        <p:spPr bwMode="auto">
          <a:xfrm>
            <a:off x="1564368" y="3964732"/>
            <a:ext cx="3164037" cy="107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0A688A8-FDBA-ABC8-F3EA-0D9750EB126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75" y="5172305"/>
            <a:ext cx="5292219" cy="94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89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0A16326-75C4-3E4B-DA92-BAAB7527B1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" y="-12011"/>
            <a:ext cx="12188640" cy="6855454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77557"/>
            <a:ext cx="10460854" cy="1116938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Online security threats </a:t>
            </a:r>
            <a:br>
              <a:rPr lang="en-NZ" sz="4000" b="1" spc="-150" dirty="0">
                <a:solidFill>
                  <a:srgbClr val="1D4750"/>
                </a:solidFill>
              </a:rPr>
            </a:br>
            <a:r>
              <a:rPr lang="en-NZ" sz="4000" b="1" spc="-150" dirty="0">
                <a:solidFill>
                  <a:srgbClr val="1D4750"/>
                </a:solidFill>
              </a:rPr>
              <a:t>impact everyone</a:t>
            </a:r>
            <a:endParaRPr lang="en-US" sz="4000" b="1" spc="-150" dirty="0"/>
          </a:p>
        </p:txBody>
      </p:sp>
      <p:sp>
        <p:nvSpPr>
          <p:cNvPr id="33" name="object 33"/>
          <p:cNvSpPr txBox="1"/>
          <p:nvPr/>
        </p:nvSpPr>
        <p:spPr>
          <a:xfrm>
            <a:off x="803275" y="2377734"/>
            <a:ext cx="7937206" cy="2390060"/>
          </a:xfrm>
          <a:prstGeom prst="rect">
            <a:avLst/>
          </a:prstGeom>
        </p:spPr>
        <p:txBody>
          <a:bodyPr vert="horz" wrap="square" lIns="0" tIns="88565" rIns="0" bIns="0" rtlCol="0" anchor="t">
            <a:spAutoFit/>
          </a:bodyPr>
          <a:lstStyle/>
          <a:p>
            <a:pPr marL="7620" marR="2540">
              <a:spcBef>
                <a:spcPts val="697"/>
              </a:spcBef>
            </a:pPr>
            <a:r>
              <a:rPr lang="en-NZ" sz="22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Zealanders lose a massive $1.6 billion every year to online security threats.</a:t>
            </a:r>
          </a:p>
          <a:p>
            <a:pPr marL="350520" marR="2540" indent="-342900">
              <a:spcBef>
                <a:spcPts val="697"/>
              </a:spcBef>
              <a:buFont typeface="Arial"/>
              <a:buChar char="•"/>
            </a:pPr>
            <a:r>
              <a:rPr lang="en-US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 also stressful and time consuming.</a:t>
            </a:r>
          </a:p>
          <a:p>
            <a:pPr marL="350520" marR="2540" indent="-342900">
              <a:spcBef>
                <a:spcPts val="697"/>
              </a:spcBef>
              <a:buFont typeface="Arial"/>
              <a:buChar char="•"/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affect our confidence to operate online.</a:t>
            </a:r>
          </a:p>
          <a:p>
            <a:pPr marL="350520" marR="2540" indent="-342900">
              <a:spcBef>
                <a:spcPts val="697"/>
              </a:spcBef>
              <a:buFont typeface="Arial"/>
              <a:buChar char="•"/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data loss may affect you, even</a:t>
            </a:r>
            <a:br>
              <a:rPr lang="en-N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personally have not experienced a cyber attack.</a:t>
            </a:r>
          </a:p>
        </p:txBody>
      </p:sp>
      <p:pic>
        <p:nvPicPr>
          <p:cNvPr id="27" name="Picture 2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6C2F269-8856-835E-121D-A288785A50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14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70123"/>
            <a:ext cx="7779017" cy="56294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Take a moment to own it!</a:t>
            </a:r>
          </a:p>
        </p:txBody>
      </p:sp>
      <p:pic>
        <p:nvPicPr>
          <p:cNvPr id="27" name="Picture 2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6C2F269-8856-835E-121D-A288785A50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sp>
        <p:nvSpPr>
          <p:cNvPr id="2" name="object 33">
            <a:extLst>
              <a:ext uri="{FF2B5EF4-FFF2-40B4-BE49-F238E27FC236}">
                <a16:creationId xmlns:a16="http://schemas.microsoft.com/office/drawing/2014/main" id="{47478DA2-08B6-81B9-0C1B-F8CFDBDCF47C}"/>
              </a:ext>
            </a:extLst>
          </p:cNvPr>
          <p:cNvSpPr txBox="1"/>
          <p:nvPr/>
        </p:nvSpPr>
        <p:spPr>
          <a:xfrm>
            <a:off x="803275" y="1895339"/>
            <a:ext cx="6417796" cy="3713499"/>
          </a:xfrm>
          <a:prstGeom prst="rect">
            <a:avLst/>
          </a:prstGeom>
        </p:spPr>
        <p:txBody>
          <a:bodyPr vert="horz" wrap="square" lIns="0" tIns="88565" rIns="0" bIns="0" rtlCol="0" anchor="t">
            <a:spAutoFit/>
          </a:bodyPr>
          <a:lstStyle/>
          <a:p>
            <a:pPr marL="7620" marR="2540">
              <a:spcBef>
                <a:spcPts val="697"/>
              </a:spcBef>
              <a:spcAft>
                <a:spcPts val="800"/>
              </a:spcAf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year's Cyber Smart Week, we're encouraging everyone to</a:t>
            </a:r>
            <a:r>
              <a:rPr lang="en-NZ" sz="22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take a moment to own it </a:t>
            </a: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some simple steps. </a:t>
            </a:r>
          </a:p>
          <a:p>
            <a:pPr marL="7620" marR="2540">
              <a:spcBef>
                <a:spcPts val="697"/>
              </a:spcBef>
              <a:spcAft>
                <a:spcPts val="800"/>
              </a:spcAf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security doesn’t just stop at home or just at work, these tips can help throughout every part of our digital lives. </a:t>
            </a:r>
          </a:p>
          <a:p>
            <a:pPr marL="7620" marR="2540">
              <a:spcBef>
                <a:spcPts val="697"/>
              </a:spcBef>
              <a:spcAft>
                <a:spcPts val="800"/>
              </a:spcAf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easier than you think. We’ve included a few ways to show you how. </a:t>
            </a:r>
          </a:p>
          <a:p>
            <a:pPr marL="7620" marR="2540">
              <a:spcBef>
                <a:spcPts val="697"/>
              </a:spcBef>
              <a:spcAft>
                <a:spcPts val="800"/>
              </a:spcAft>
            </a:pP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FDA2C4-4BA1-718E-1364-F55AE5D6D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667" y="914972"/>
            <a:ext cx="3266383" cy="462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27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9AC60A5-77AD-5D4E-1BD2-B459D85AFA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4" y="-13447"/>
            <a:ext cx="12188640" cy="6855454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79616"/>
            <a:ext cx="7779017" cy="56294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Let’s all own it! 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060456" y="2204251"/>
            <a:ext cx="7979069" cy="1505267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423570" marR="3081" indent="-415869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Char char="•"/>
            </a:pPr>
            <a:endParaRPr lang="en-NZ" sz="3184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D6072F3-8E07-4B97-5007-B87570C2F4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578749-B2AF-DFFF-EAB5-7A17F76696C1}"/>
              </a:ext>
            </a:extLst>
          </p:cNvPr>
          <p:cNvSpPr txBox="1"/>
          <p:nvPr/>
        </p:nvSpPr>
        <p:spPr>
          <a:xfrm>
            <a:off x="1536894" y="4322220"/>
            <a:ext cx="3382522" cy="76944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7620" marR="2540">
              <a:spcBef>
                <a:spcPts val="697"/>
              </a:spcBef>
            </a:pPr>
            <a:r>
              <a:rPr lang="en-US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long, strong 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unique passwords.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8E83D30E-E15D-2187-C902-0F5285E45CA0}"/>
              </a:ext>
            </a:extLst>
          </p:cNvPr>
          <p:cNvSpPr txBox="1"/>
          <p:nvPr/>
        </p:nvSpPr>
        <p:spPr>
          <a:xfrm>
            <a:off x="6208920" y="4309786"/>
            <a:ext cx="3029210" cy="1443647"/>
          </a:xfrm>
          <a:prstGeom prst="rect">
            <a:avLst/>
          </a:prstGeom>
        </p:spPr>
        <p:txBody>
          <a:bodyPr vert="horz" wrap="square" lIns="0" tIns="88565" rIns="0" bIns="0" rtlCol="0" anchor="t">
            <a:spAutoFit/>
          </a:bodyPr>
          <a:lstStyle/>
          <a:p>
            <a:pPr marL="7620" marR="2540">
              <a:spcBef>
                <a:spcPts val="697"/>
              </a:spcBef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on two-factor authentication across </a:t>
            </a:r>
            <a:b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key accounts as an </a:t>
            </a:r>
            <a:br>
              <a:rPr lang="en-N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layer of protection.</a:t>
            </a:r>
            <a:endParaRPr lang="en-US" sz="2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green and white padlock with a exclamation mark&#10;&#10;Description automatically generated">
            <a:extLst>
              <a:ext uri="{FF2B5EF4-FFF2-40B4-BE49-F238E27FC236}">
                <a16:creationId xmlns:a16="http://schemas.microsoft.com/office/drawing/2014/main" id="{8E01BB62-3D21-3381-B9EF-DA52FDEEE4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328" y="2342796"/>
            <a:ext cx="1840879" cy="18408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DF9C4D-CCB1-8EB4-717C-E6FE024CAED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001" b="-8562"/>
          <a:stretch/>
        </p:blipFill>
        <p:spPr>
          <a:xfrm>
            <a:off x="6208919" y="2492375"/>
            <a:ext cx="2486292" cy="216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47276F-E176-BE94-451A-260DBF7666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" y="-12011"/>
            <a:ext cx="12188640" cy="6855454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803275" y="983675"/>
            <a:ext cx="9220251" cy="1116938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620">
              <a:spcBef>
                <a:spcPts val="70"/>
              </a:spcBef>
            </a:pPr>
            <a:r>
              <a:rPr lang="en-US" sz="4000" b="1" spc="-150" dirty="0">
                <a:solidFill>
                  <a:srgbClr val="1D4750"/>
                </a:solidFill>
              </a:rPr>
              <a:t>A long, unique password can </a:t>
            </a:r>
            <a:br>
              <a:rPr lang="en-US" sz="4000" b="1" spc="-150" dirty="0">
                <a:solidFill>
                  <a:srgbClr val="1D4750"/>
                </a:solidFill>
              </a:rPr>
            </a:br>
            <a:r>
              <a:rPr lang="en-US" sz="4000" b="1" spc="-150" dirty="0">
                <a:solidFill>
                  <a:srgbClr val="1D4750"/>
                </a:solidFill>
              </a:rPr>
              <a:t>take billions of years to crack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99189" y="2605238"/>
            <a:ext cx="8090308" cy="3095412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Longest is strongest: use at least 16 characters.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Use a passphrase of four or more random words.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Avoid common patterns and personal information.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Don’t use the same password across accounts. </a:t>
            </a:r>
            <a:br>
              <a:rPr lang="en-N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A password manager can help.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Check if your email account (and therefore password) has been compromised at </a:t>
            </a:r>
            <a:r>
              <a:rPr lang="en-NZ" sz="2200" dirty="0" err="1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www.howexposedami.co.nz</a:t>
            </a: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/>
            </a:endParaRPr>
          </a:p>
        </p:txBody>
      </p:sp>
      <p:pic>
        <p:nvPicPr>
          <p:cNvPr id="35" name="Picture 34" descr="A green and white padlock with a exclamation mark&#10;&#10;Description automatically generated">
            <a:extLst>
              <a:ext uri="{FF2B5EF4-FFF2-40B4-BE49-F238E27FC236}">
                <a16:creationId xmlns:a16="http://schemas.microsoft.com/office/drawing/2014/main" id="{462475C9-69A6-5F24-1EB1-BA525350EE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295" y="2849708"/>
            <a:ext cx="2433322" cy="2433322"/>
          </a:xfrm>
          <a:prstGeom prst="rect">
            <a:avLst/>
          </a:prstGeom>
        </p:spPr>
      </p:pic>
      <p:pic>
        <p:nvPicPr>
          <p:cNvPr id="37" name="Picture 3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14A4986-E02B-66D3-E092-2C9E02CDD2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1D49D4-6B9C-D698-F295-2EC2B77745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" y="-12011"/>
            <a:ext cx="12188640" cy="6855454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803275" y="2429622"/>
            <a:ext cx="8201561" cy="3592984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2FA is an additional security step on top of your username and password that helps keep other people out of your online accounts. </a:t>
            </a:r>
            <a:endParaRPr lang="en-US" sz="2200" dirty="0">
              <a:solidFill>
                <a:srgbClr val="1C4650"/>
              </a:solidFill>
              <a:latin typeface="Arial" panose="020B0604020202020204" pitchFamily="34" charset="0"/>
              <a:cs typeface="Arial"/>
            </a:endParaRP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C4650"/>
                </a:solidFill>
                <a:latin typeface="Arial" panose="020B0604020202020204" pitchFamily="34" charset="0"/>
                <a:cs typeface="Arial"/>
              </a:rPr>
              <a:t>A common form of 2FA is a unique code sent to your phone or taken from an app that only you have access to.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C4650"/>
                </a:solidFill>
                <a:latin typeface="Arial" panose="020B0604020202020204" pitchFamily="34" charset="0"/>
                <a:cs typeface="Arial"/>
              </a:rPr>
              <a:t>2FA is a way of ensuring that it’s really you logging </a:t>
            </a:r>
            <a:br>
              <a:rPr lang="en-N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C4650"/>
                </a:solidFill>
                <a:latin typeface="Arial" panose="020B0604020202020204" pitchFamily="34" charset="0"/>
                <a:cs typeface="Arial"/>
              </a:rPr>
              <a:t>into an account.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Find out how to do this for your bank, email and social media accounts at </a:t>
            </a:r>
            <a:r>
              <a:rPr lang="en-NZ" sz="2200" dirty="0" err="1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ownyouronline.govt.nz</a:t>
            </a:r>
            <a:endParaRPr lang="en-NZ" sz="2200" dirty="0">
              <a:solidFill>
                <a:srgbClr val="1D4750"/>
              </a:solidFill>
              <a:latin typeface="Arial" panose="020B0604020202020204" pitchFamily="34" charset="0"/>
              <a:cs typeface="Arial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5B38DE8-B375-F795-7D01-75016EF0D9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001" b="-8562"/>
          <a:stretch/>
        </p:blipFill>
        <p:spPr>
          <a:xfrm>
            <a:off x="8916033" y="3278672"/>
            <a:ext cx="2767688" cy="2412475"/>
          </a:xfrm>
          <a:prstGeom prst="rect">
            <a:avLst/>
          </a:prstGeom>
        </p:spPr>
      </p:pic>
      <p:pic>
        <p:nvPicPr>
          <p:cNvPr id="37" name="Picture 3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413AD7B-7A1E-E4DA-3EB2-0A8F4C945B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sp>
        <p:nvSpPr>
          <p:cNvPr id="7" name="object 32">
            <a:extLst>
              <a:ext uri="{FF2B5EF4-FFF2-40B4-BE49-F238E27FC236}">
                <a16:creationId xmlns:a16="http://schemas.microsoft.com/office/drawing/2014/main" id="{BFE132C1-30AE-6BB0-5506-96EB0401FCB9}"/>
              </a:ext>
            </a:extLst>
          </p:cNvPr>
          <p:cNvSpPr txBox="1">
            <a:spLocks/>
          </p:cNvSpPr>
          <p:nvPr/>
        </p:nvSpPr>
        <p:spPr>
          <a:xfrm>
            <a:off x="803275" y="980033"/>
            <a:ext cx="9601251" cy="1129762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91" b="1" i="0" kern="1200">
                <a:solidFill>
                  <a:schemeClr val="bg1"/>
                </a:solidFill>
                <a:latin typeface="Galano Grotesque"/>
                <a:ea typeface="+mj-ea"/>
                <a:cs typeface="Galano Grotesque"/>
              </a:defRPr>
            </a:lvl1pPr>
          </a:lstStyle>
          <a:p>
            <a:pPr marL="7620">
              <a:spcBef>
                <a:spcPts val="70"/>
              </a:spcBef>
            </a:pPr>
            <a:r>
              <a:rPr lang="en-NZ" sz="4000" spc="-15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2FA </a:t>
            </a:r>
            <a:r>
              <a:rPr lang="en-US" sz="4000" spc="-15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helps stop 99% of </a:t>
            </a:r>
            <a:endParaRPr lang="en-NZ" sz="4000" spc="-15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>
              <a:spcBef>
                <a:spcPts val="70"/>
              </a:spcBef>
            </a:pPr>
            <a:r>
              <a:rPr lang="en-US" sz="4000" spc="-15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automated online attacks</a:t>
            </a:r>
            <a:endParaRPr lang="en-NZ" sz="4000" spc="-15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15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8C4BB-2078-22EE-AEF5-1036A869F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8D2BA6-7B96-4C40-552F-79F25D7456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" y="-12011"/>
            <a:ext cx="12188640" cy="6855454"/>
          </a:xfrm>
          <a:prstGeom prst="rect">
            <a:avLst/>
          </a:prstGeom>
        </p:spPr>
      </p:pic>
      <p:sp>
        <p:nvSpPr>
          <p:cNvPr id="32" name="object 32">
            <a:extLst>
              <a:ext uri="{FF2B5EF4-FFF2-40B4-BE49-F238E27FC236}">
                <a16:creationId xmlns:a16="http://schemas.microsoft.com/office/drawing/2014/main" id="{9C576865-A0D2-BD34-DF6A-7D001181ED3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03275" y="971204"/>
            <a:ext cx="9340971" cy="562940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000" b="1" spc="-150" dirty="0">
                <a:solidFill>
                  <a:srgbClr val="1D4750"/>
                </a:solidFill>
              </a:rPr>
              <a:t>What can you do this week?</a:t>
            </a:r>
            <a:endParaRPr sz="4000" b="1" spc="-150" dirty="0">
              <a:solidFill>
                <a:srgbClr val="1D4750"/>
              </a:solidFill>
            </a:endParaRPr>
          </a:p>
        </p:txBody>
      </p:sp>
      <p:pic>
        <p:nvPicPr>
          <p:cNvPr id="28" name="Picture 2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2D92F78-E3BD-E351-9EDF-C79F035271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229" y="5902753"/>
            <a:ext cx="1166450" cy="671357"/>
          </a:xfrm>
          <a:prstGeom prst="rect">
            <a:avLst/>
          </a:prstGeom>
        </p:spPr>
      </p:pic>
      <p:sp>
        <p:nvSpPr>
          <p:cNvPr id="7" name="object 34">
            <a:extLst>
              <a:ext uri="{FF2B5EF4-FFF2-40B4-BE49-F238E27FC236}">
                <a16:creationId xmlns:a16="http://schemas.microsoft.com/office/drawing/2014/main" id="{E4C4DDA0-523F-C62A-5FA4-B3DB14C6C504}"/>
              </a:ext>
            </a:extLst>
          </p:cNvPr>
          <p:cNvSpPr txBox="1"/>
          <p:nvPr/>
        </p:nvSpPr>
        <p:spPr>
          <a:xfrm>
            <a:off x="803275" y="1896829"/>
            <a:ext cx="8972737" cy="2915876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6985">
              <a:spcBef>
                <a:spcPts val="1434"/>
              </a:spcBef>
              <a:tabLst>
                <a:tab pos="122065" algn="l"/>
              </a:tabLst>
            </a:pPr>
            <a:r>
              <a:rPr lang="en-NZ" sz="22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 '</a:t>
            </a:r>
            <a:r>
              <a:rPr lang="en-NZ" sz="2200" b="1" dirty="0" err="1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passblot</a:t>
            </a:r>
            <a:r>
              <a:rPr lang="en-NZ" sz="22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 challenge: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>
              <a:spcBef>
                <a:spcPts val="1434"/>
              </a:spcBef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one password each day this week. Use the ‘</a:t>
            </a:r>
            <a:r>
              <a:rPr lang="en-NZ" sz="2200" dirty="0" err="1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passblot</a:t>
            </a: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posters for inspiration and start with creating long, strong and unique passwords on your bank, email and social media accounts.  </a:t>
            </a:r>
          </a:p>
          <a:p>
            <a:pPr marL="6985">
              <a:spcBef>
                <a:spcPts val="1434"/>
              </a:spcBef>
              <a:tabLst>
                <a:tab pos="122065" algn="l"/>
              </a:tabLst>
            </a:pPr>
            <a:r>
              <a:rPr lang="en-NZ" sz="22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 2FA challenge:</a:t>
            </a:r>
          </a:p>
          <a:p>
            <a:pPr marL="7620">
              <a:spcBef>
                <a:spcPts val="1434"/>
              </a:spcBef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your team to turn on 2FA on a different account every </a:t>
            </a:r>
            <a:b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this week.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AF89CF-543F-3908-D239-09863B60A1AE}"/>
              </a:ext>
            </a:extLst>
          </p:cNvPr>
          <p:cNvSpPr txBox="1"/>
          <p:nvPr/>
        </p:nvSpPr>
        <p:spPr>
          <a:xfrm>
            <a:off x="6269854" y="5456537"/>
            <a:ext cx="3874392" cy="923330"/>
          </a:xfrm>
          <a:prstGeom prst="rect">
            <a:avLst/>
          </a:prstGeom>
          <a:solidFill>
            <a:srgbClr val="FFFF00"/>
          </a:solidFill>
          <a:ln w="28575">
            <a:solidFill>
              <a:srgbClr val="1D4750"/>
            </a:solidFill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6985">
              <a:spcBef>
                <a:spcPts val="1434"/>
              </a:spcBef>
              <a:tabLst>
                <a:tab pos="122065" algn="l"/>
              </a:tabLst>
            </a:pPr>
            <a:r>
              <a:rPr lang="en-NZ" dirty="0">
                <a:solidFill>
                  <a:srgbClr val="1D4750"/>
                </a:solidFill>
                <a:latin typeface="Arial" panose="020B0604020202020204" pitchFamily="34" charset="0"/>
                <a:cs typeface="Arial"/>
              </a:rPr>
              <a:t>This slide is for you to complete, depending on what you would like your team to do. </a:t>
            </a:r>
            <a:endParaRPr lang="en-NZ" dirty="0">
              <a:solidFill>
                <a:srgbClr val="FF0000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" name="object 34">
            <a:extLst>
              <a:ext uri="{FF2B5EF4-FFF2-40B4-BE49-F238E27FC236}">
                <a16:creationId xmlns:a16="http://schemas.microsoft.com/office/drawing/2014/main" id="{25172EF8-6F09-A475-1924-3B1C2EA3AA72}"/>
              </a:ext>
            </a:extLst>
          </p:cNvPr>
          <p:cNvSpPr txBox="1"/>
          <p:nvPr/>
        </p:nvSpPr>
        <p:spPr>
          <a:xfrm>
            <a:off x="803275" y="5120234"/>
            <a:ext cx="5630478" cy="1202586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7620">
              <a:spcBef>
                <a:spcPts val="1434"/>
              </a:spcBef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OTHER:</a:t>
            </a:r>
            <a:endParaRPr lang="en-US" sz="2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">
              <a:spcBef>
                <a:spcPts val="1434"/>
              </a:spcBef>
              <a:tabLst>
                <a:tab pos="122065" algn="l"/>
              </a:tabLst>
            </a:pPr>
            <a:r>
              <a:rPr lang="en-NZ" sz="22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Have a look at the How Exposed Am I challenge in your supporter pack.</a:t>
            </a:r>
          </a:p>
        </p:txBody>
      </p:sp>
    </p:spTree>
    <p:extLst>
      <p:ext uri="{BB962C8B-B14F-4D97-AF65-F5344CB8AC3E}">
        <p14:creationId xmlns:p14="http://schemas.microsoft.com/office/powerpoint/2010/main" val="86529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ansferred_x0020_Date xmlns="ddc629d3-4f64-4614-a5d0-12d856136ede" xsi:nil="true"/>
    <TaxCatchAll xmlns="ddc629d3-4f64-4614-a5d0-12d856136ede">
      <Value>1</Value>
    </TaxCatchAll>
    <n44b2b9d006c4b05a2ac5cf359327af3 xmlns="ddc629d3-4f64-4614-a5d0-12d856136ede">
      <Terms xmlns="http://schemas.microsoft.com/office/infopath/2007/PartnerControls"/>
    </n44b2b9d006c4b05a2ac5cf359327af3>
    <h065d639e8f7440e80468101931354af xmlns="ddc629d3-4f64-4614-a5d0-12d856136ede">
      <Terms xmlns="http://schemas.microsoft.com/office/infopath/2007/PartnerControls">
        <TermInfo xmlns="http://schemas.microsoft.com/office/infopath/2007/PartnerControls">
          <TermName xmlns="http://schemas.microsoft.com/office/infopath/2007/PartnerControls">GCSB</TermName>
          <TermId xmlns="http://schemas.microsoft.com/office/infopath/2007/PartnerControls">09def106-ecde-495e-9f59-1b35bfee9abd</TermId>
        </TermInfo>
      </Terms>
    </h065d639e8f7440e80468101931354af>
    <_dlc_DocId xmlns="81698317-63ff-4273-83f0-b3a6e27c1419">JJDZQ5KKV3QD-1567748814-120877</_dlc_DocId>
    <_dlc_DocIdUrl xmlns="81698317-63ff-4273-83f0-b3a6e27c1419">
      <Url>https://cloudrepo.sharepoint.com/sites/CERTNZ/_layouts/15/DocIdRedir.aspx?ID=JJDZQ5KKV3QD-1567748814-120877</Url>
      <Description>JJDZQ5KKV3QD-1567748814-120877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SharedContentType xmlns="Microsoft.SharePoint.Taxonomy.ContentTypeSync" SourceId="dad6b40d-8713-4e0b-821c-4c85df5d2bef" ContentTypeId="0x0101007BC393A25F1DF0418FE0F7670141DE80" PreviousValue="true" LastSyncTimeStamp="2023-03-13T21:02:37.01Z"/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Standard Document" ma:contentTypeID="0x0101007BC393A25F1DF0418FE0F7670141DE80003BF84BFD4CDB284093632DD1FA36B95E" ma:contentTypeVersion="18" ma:contentTypeDescription="" ma:contentTypeScope="" ma:versionID="b18ca753cf5853102c1b2f41cc29fce0">
  <xsd:schema xmlns:xsd="http://www.w3.org/2001/XMLSchema" xmlns:xs="http://www.w3.org/2001/XMLSchema" xmlns:p="http://schemas.microsoft.com/office/2006/metadata/properties" xmlns:ns2="ddc629d3-4f64-4614-a5d0-12d856136ede" xmlns:ns3="81698317-63ff-4273-83f0-b3a6e27c1419" targetNamespace="http://schemas.microsoft.com/office/2006/metadata/properties" ma:root="true" ma:fieldsID="39e5aae2c08c59e637d1e087610b6d92" ns2:_="" ns3:_="">
    <xsd:import namespace="ddc629d3-4f64-4614-a5d0-12d856136ede"/>
    <xsd:import namespace="81698317-63ff-4273-83f0-b3a6e27c1419"/>
    <xsd:element name="properties">
      <xsd:complexType>
        <xsd:sequence>
          <xsd:element name="documentManagement">
            <xsd:complexType>
              <xsd:all>
                <xsd:element ref="ns2:h065d639e8f7440e80468101931354af" minOccurs="0"/>
                <xsd:element ref="ns2:TaxCatchAll" minOccurs="0"/>
                <xsd:element ref="ns2:TaxCatchAllLabel" minOccurs="0"/>
                <xsd:element ref="ns2:n44b2b9d006c4b05a2ac5cf359327af3" minOccurs="0"/>
                <xsd:element ref="ns2:Transferred_x0020_Date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629d3-4f64-4614-a5d0-12d856136ede" elementFormDefault="qualified">
    <xsd:import namespace="http://schemas.microsoft.com/office/2006/documentManagement/types"/>
    <xsd:import namespace="http://schemas.microsoft.com/office/infopath/2007/PartnerControls"/>
    <xsd:element name="h065d639e8f7440e80468101931354af" ma:index="8" ma:taxonomy="true" ma:internalName="h065d639e8f7440e80468101931354af" ma:taxonomyFieldName="Agency" ma:displayName="Agency" ma:default="" ma:fieldId="{1065d639-e8f7-440e-8046-8101931354af}" ma:sspId="dad6b40d-8713-4e0b-821c-4c85df5d2bef" ma:termSetId="1feaad3b-a65b-4885-a101-ac6422fe13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63ad303c-5ae8-4698-b506-8ef6650c6308}" ma:internalName="TaxCatchAll" ma:showField="CatchAllData" ma:web="81698317-63ff-4273-83f0-b3a6e27c14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63ad303c-5ae8-4698-b506-8ef6650c6308}" ma:internalName="TaxCatchAllLabel" ma:readOnly="true" ma:showField="CatchAllDataLabel" ma:web="81698317-63ff-4273-83f0-b3a6e27c14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44b2b9d006c4b05a2ac5cf359327af3" ma:index="12" nillable="true" ma:taxonomy="true" ma:internalName="n44b2b9d006c4b05a2ac5cf359327af3" ma:taxonomyFieldName="Function" ma:displayName="Function" ma:default="" ma:fieldId="{744b2b9d-006c-4b05-a2ac-5cf359327af3}" ma:sspId="dad6b40d-8713-4e0b-821c-4c85df5d2bef" ma:termSetId="024fa0e1-1cdb-41ab-bfc6-ee29daecc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ransferred_x0020_Date" ma:index="14" nillable="true" ma:displayName="Transferred Date" ma:default="" ma:format="DateOnly" ma:internalName="Transferred_x0020_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98317-63ff-4273-83f0-b3a6e27c1419" elementFormDefault="qualified">
    <xsd:import namespace="http://schemas.microsoft.com/office/2006/documentManagement/types"/>
    <xsd:import namespace="http://schemas.microsoft.com/office/infopath/2007/PartnerControls"/>
    <xsd:element name="_dlc_DocId" ma:index="15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FAABCF-CCB1-49B8-B57C-6F7B5099B212}">
  <ds:schemaRefs>
    <ds:schemaRef ds:uri="http://purl.org/dc/terms/"/>
    <ds:schemaRef ds:uri="81698317-63ff-4273-83f0-b3a6e27c1419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ddc629d3-4f64-4614-a5d0-12d856136ed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F7AE2D0-D51A-4253-A714-0322A90B56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5577F8-4DE3-4D28-A9D5-F5EA10BBCAA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B3DE6A3-4D17-4551-8506-130A442121D4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AA0A1CB0-C2A2-40B5-88C5-419177E0F4A7}">
  <ds:schemaRefs>
    <ds:schemaRef ds:uri="81698317-63ff-4273-83f0-b3a6e27c1419"/>
    <ds:schemaRef ds:uri="ddc629d3-4f64-4614-a5d0-12d856136e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8ea1aa8a-470d-41de-95bb-9b08241e3d5b}" enabled="1" method="Privileged" siteId="{27dc6ab3-9c39-4134-a7b2-beddcf3638e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1492</Words>
  <Application>Microsoft Macintosh PowerPoint</Application>
  <PresentationFormat>Widescreen</PresentationFormat>
  <Paragraphs>120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Aptos</vt:lpstr>
      <vt:lpstr>Arial</vt:lpstr>
      <vt:lpstr>Office Theme</vt:lpstr>
      <vt:lpstr>PowerPoint Presentation</vt:lpstr>
      <vt:lpstr>What is Cyber Smart Week?</vt:lpstr>
      <vt:lpstr>If you’re online, you’re a potential target</vt:lpstr>
      <vt:lpstr>Online security threats  impact everyone</vt:lpstr>
      <vt:lpstr>Take a moment to own it!</vt:lpstr>
      <vt:lpstr>Let’s all own it! </vt:lpstr>
      <vt:lpstr>A long, unique password can  take billions of years to crack</vt:lpstr>
      <vt:lpstr>PowerPoint Presentation</vt:lpstr>
      <vt:lpstr>What can you do this week?</vt:lpstr>
      <vt:lpstr>What password can  only you see?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Carpenter</dc:creator>
  <cp:lastModifiedBy>Rosie Bea Stoddart</cp:lastModifiedBy>
  <cp:revision>2</cp:revision>
  <cp:lastPrinted>2025-08-26T00:32:12Z</cp:lastPrinted>
  <dcterms:created xsi:type="dcterms:W3CDTF">2024-09-25T21:54:47Z</dcterms:created>
  <dcterms:modified xsi:type="dcterms:W3CDTF">2025-08-29T01:30:46Z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Theme:10</vt:lpwstr>
  </property>
  <property fmtid="{D5CDD505-2E9C-101B-9397-08002B2CF9AE}" pid="3" name="ClassificationContentMarkingFooterText">
    <vt:lpwstr>[UNCLASSIFIED]</vt:lpwstr>
  </property>
  <property fmtid="{D5CDD505-2E9C-101B-9397-08002B2CF9AE}" pid="4" name="ClassificationContentMarkingHeaderLocations">
    <vt:lpwstr>Office Theme:9</vt:lpwstr>
  </property>
  <property fmtid="{D5CDD505-2E9C-101B-9397-08002B2CF9AE}" pid="5" name="ClassificationContentMarkingHeaderText">
    <vt:lpwstr>[UNCLASSIFIED]</vt:lpwstr>
  </property>
  <property fmtid="{D5CDD505-2E9C-101B-9397-08002B2CF9AE}" pid="6" name="ContentTypeId">
    <vt:lpwstr>0x0101007BC393A25F1DF0418FE0F7670141DE80003BF84BFD4CDB284093632DD1FA36B95E</vt:lpwstr>
  </property>
  <property fmtid="{D5CDD505-2E9C-101B-9397-08002B2CF9AE}" pid="7" name="_dlc_DocIdItemGuid">
    <vt:lpwstr>6fafa98e-f836-4904-adea-019b5d2e95e1</vt:lpwstr>
  </property>
  <property fmtid="{D5CDD505-2E9C-101B-9397-08002B2CF9AE}" pid="8" name="Agency">
    <vt:lpwstr>1;#GCSB|09def106-ecde-495e-9f59-1b35bfee9abd</vt:lpwstr>
  </property>
  <property fmtid="{D5CDD505-2E9C-101B-9397-08002B2CF9AE}" pid="9" name="MediaServiceImageTags">
    <vt:lpwstr/>
  </property>
  <property fmtid="{D5CDD505-2E9C-101B-9397-08002B2CF9AE}" pid="10" name="lcf76f155ced4ddcb4097134ff3c332f">
    <vt:lpwstr/>
  </property>
  <property fmtid="{D5CDD505-2E9C-101B-9397-08002B2CF9AE}" pid="11" name="Function">
    <vt:lpwstr/>
  </property>
</Properties>
</file>